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9" r:id="rId3"/>
    <p:sldId id="263" r:id="rId4"/>
    <p:sldId id="258" r:id="rId5"/>
    <p:sldId id="259" r:id="rId6"/>
    <p:sldId id="262" r:id="rId7"/>
    <p:sldId id="257" r:id="rId8"/>
    <p:sldId id="261" r:id="rId9"/>
    <p:sldId id="266" r:id="rId10"/>
    <p:sldId id="265" r:id="rId11"/>
    <p:sldId id="264" r:id="rId12"/>
    <p:sldId id="298" r:id="rId13"/>
    <p:sldId id="274" r:id="rId14"/>
    <p:sldId id="275" r:id="rId15"/>
    <p:sldId id="272" r:id="rId16"/>
    <p:sldId id="273" r:id="rId17"/>
    <p:sldId id="279" r:id="rId18"/>
    <p:sldId id="280" r:id="rId19"/>
    <p:sldId id="278" r:id="rId20"/>
    <p:sldId id="277" r:id="rId21"/>
    <p:sldId id="281" r:id="rId22"/>
    <p:sldId id="276" r:id="rId23"/>
    <p:sldId id="260" r:id="rId24"/>
    <p:sldId id="286" r:id="rId25"/>
    <p:sldId id="287" r:id="rId26"/>
    <p:sldId id="296" r:id="rId27"/>
    <p:sldId id="294" r:id="rId28"/>
    <p:sldId id="295" r:id="rId29"/>
    <p:sldId id="288" r:id="rId30"/>
    <p:sldId id="290" r:id="rId31"/>
    <p:sldId id="293" r:id="rId32"/>
    <p:sldId id="292" r:id="rId33"/>
    <p:sldId id="291" r:id="rId34"/>
    <p:sldId id="289" r:id="rId35"/>
    <p:sldId id="269" r:id="rId36"/>
    <p:sldId id="270" r:id="rId37"/>
    <p:sldId id="268" r:id="rId38"/>
    <p:sldId id="271" r:id="rId39"/>
    <p:sldId id="267" r:id="rId40"/>
    <p:sldId id="297" r:id="rId41"/>
    <p:sldId id="300" r:id="rId42"/>
    <p:sldId id="28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efer, Leonard Carl" initials="KLC" lastIdx="1" clrIdx="0">
    <p:extLst>
      <p:ext uri="{19B8F6BF-5375-455C-9EA6-DF929625EA0E}">
        <p15:presenceInfo xmlns:p15="http://schemas.microsoft.com/office/powerpoint/2012/main" userId="S::f362595@fhlmc.com::d1d5c87d-f1a5-4d29-9508-865554b95e5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67" autoAdjust="0"/>
    <p:restoredTop sz="94660"/>
  </p:normalViewPr>
  <p:slideViewPr>
    <p:cSldViewPr snapToGrid="0">
      <p:cViewPr varScale="1">
        <p:scale>
          <a:sx n="69" d="100"/>
          <a:sy n="69" d="100"/>
        </p:scale>
        <p:origin x="378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47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9AA84-8D70-40E1-B627-3284866A49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1C38696-FD70-4E95-8502-DCB40780E7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215088-84DE-4C06-BFF7-77694C3E5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2D52-0FB1-4CD1-BFF0-2F6046811363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48245-4306-4BBE-8852-DA515311A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E49E37-ADBD-4FBE-8D91-F14EC4827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D8BAD-4391-43CF-9159-728F56318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163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4145F9-FCF6-47F0-A7EA-D8EC64A71B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2D52-0FB1-4CD1-BFF0-2F6046811363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C3D87F-680F-475D-960D-B6D9F6AF47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CCD6F9-56C5-4933-875F-A6E6D4803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D8BAD-4391-43CF-9159-728F56318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00097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373115-CDC4-4CC2-BC8E-81025A9D59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AA8E28-BD52-417D-9175-93BD0EE8B8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F5E5EF8-3353-4E3E-86B2-A6BFB67700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415E0A-31D4-4DE3-A16C-B42B4AE47F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2D52-0FB1-4CD1-BFF0-2F6046811363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D5E402-4FA7-410B-B9BD-5E0F999437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7A9593-3B6F-4FD7-8C61-83FE4842A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D8BAD-4391-43CF-9159-728F56318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35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B623C-B894-45F1-915C-C7BD3DF25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77C5CF8-304F-40AA-AB29-5A1095279F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9AF877-A073-413E-87CA-FA3879AB44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12DE9B-CD05-47E2-916D-CA4BA31D2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2D52-0FB1-4CD1-BFF0-2F6046811363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1B1CE7-F422-43CE-A2F8-3B99951A0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B1EEC8-C33D-4748-9EF2-032E1506C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D8BAD-4391-43CF-9159-728F56318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8516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7DD61C-77A7-4C8F-8E38-93A41B2862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B8271E-6917-4625-9266-7B3A5FB0FF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A15F58-0F0C-4F91-A594-70359CAC7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2D52-0FB1-4CD1-BFF0-2F6046811363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8AD729-0292-4507-BB47-6C142DC9C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CD1A94-ADBD-4C9C-A720-48CDF9F53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D8BAD-4391-43CF-9159-728F56318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570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6D00C-F520-432F-885E-3E1E52030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5C25D-6077-4CCF-A908-E617D1CB9C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D71CC-40C6-4866-8967-11D74E81F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2D52-0FB1-4CD1-BFF0-2F6046811363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B77AD-844D-490A-82AB-61FCC9270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B4BF0-E547-4B78-A309-16E8351A1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D8BAD-4391-43CF-9159-728F56318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459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35C25D-6077-4CCF-A908-E617D1CB9C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4210"/>
            <a:ext cx="10515600" cy="58895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5D71CC-40C6-4866-8967-11D74E81F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2D52-0FB1-4CD1-BFF0-2F6046811363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6B77AD-844D-490A-82AB-61FCC9270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9B4BF0-E547-4B78-A309-16E8351A1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D8BAD-4391-43CF-9159-728F56318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53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_content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80020-60FF-4496-9516-D734BB540D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04949"/>
            <a:ext cx="5181600" cy="577201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D8504A-A1D4-4861-8DB4-DB63933F0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404949"/>
            <a:ext cx="5181600" cy="57720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9A065-882C-442F-B22E-33DA27B36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2D52-0FB1-4CD1-BFF0-2F6046811363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E4048-EAD1-411E-A0AB-124E5AA60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0A2E6E-9D65-4D21-BB94-3E29CDED7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D8BAD-4391-43CF-9159-728F56318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77195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86837-7BFE-4D59-BA76-CF6EA12AE5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DAA2B8-92F2-4709-BD71-5512645DB7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E2EFD-D4CA-4395-8015-E8A26E0E0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2D52-0FB1-4CD1-BFF0-2F6046811363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9AC9A-ECC6-4702-A89A-06DDE081D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87C311-D02C-41E6-81C8-44BFEE7BB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D8BAD-4391-43CF-9159-728F56318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613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B6A48-8FDB-43FE-84C8-D3AB6C931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80020-60FF-4496-9516-D734BB540DF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D8504A-A1D4-4861-8DB4-DB63933F0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9A065-882C-442F-B22E-33DA27B36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2D52-0FB1-4CD1-BFF0-2F6046811363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EE4048-EAD1-411E-A0AB-124E5AA60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0A2E6E-9D65-4D21-BB94-3E29CDED7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D8BAD-4391-43CF-9159-728F56318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555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7670F-6F28-48F4-B1F0-D7A5BE5B6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5B6681-F953-4FFF-A8CF-404FB226B0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442176-8614-47DB-9793-D27F8042F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2D52-0FB1-4CD1-BFF0-2F6046811363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5B99D8-966F-482C-B74F-8797EFD72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939F33-32AB-4FD7-97FE-E0B073729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D8BAD-4391-43CF-9159-728F56318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1493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C9F0E-4667-45DC-8B87-E494F812BA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CC6A25-AB8E-46E6-AEB3-8D2E0D5690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FCE7101-58E2-4187-BB06-6EDB680F20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A732307-BB6B-4631-A9F8-377C3E40FF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BF327A4-B960-48B4-98D3-31907116D3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B0FC14-A840-44F1-BE5E-9679BA371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2D52-0FB1-4CD1-BFF0-2F6046811363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3A46CC-9547-4A31-A888-F234C5BB0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01B866-F874-415A-8415-1CA59A7A7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D8BAD-4391-43CF-9159-728F56318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6967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A11B3-2AD2-4855-90FA-D249624426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5D1C4C-3338-49E7-8698-49D08D930F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D2D52-0FB1-4CD1-BFF0-2F6046811363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4F45D7-DF10-44A7-8B9A-FB0F0EBFC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535B14-81FC-41EC-8597-A84D74F89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7D8BAD-4391-43CF-9159-728F56318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647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4D600C-3580-4EB5-8802-1319590FB6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475BD3-4073-4238-8830-15A1C7D813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D71BE-C31C-4462-81C6-840E645B47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D2D52-0FB1-4CD1-BFF0-2F6046811363}" type="datetimeFigureOut">
              <a:rPr lang="en-US" smtClean="0"/>
              <a:t>12/15/2020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4B7C2-4E84-47DE-9F72-955D4E6A9C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A2807-BD14-49B8-B064-9DAFF14D90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D8BAD-4391-43CF-9159-728F56318C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126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61" r:id="rId4"/>
    <p:sldLayoutId id="2147483651" r:id="rId5"/>
    <p:sldLayoutId id="2147483652" r:id="rId6"/>
    <p:sldLayoutId id="2147483658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clauswilke.com/dataviz/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3F3E6-B74E-46DB-B8FF-5772AB7E8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990218-41A1-4D28-A1E8-F9BAA68FE1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Len Kiefer, Dec 2020</a:t>
            </a:r>
          </a:p>
        </p:txBody>
      </p:sp>
    </p:spTree>
    <p:extLst>
      <p:ext uri="{BB962C8B-B14F-4D97-AF65-F5344CB8AC3E}">
        <p14:creationId xmlns:p14="http://schemas.microsoft.com/office/powerpoint/2010/main" val="14127466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DCAA0407-D7D9-415D-849A-4ECF17BC9D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143000"/>
            <a:ext cx="4572000" cy="4572000"/>
          </a:xfrm>
        </p:spPr>
      </p:pic>
    </p:spTree>
    <p:extLst>
      <p:ext uri="{BB962C8B-B14F-4D97-AF65-F5344CB8AC3E}">
        <p14:creationId xmlns:p14="http://schemas.microsoft.com/office/powerpoint/2010/main" val="2884416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B8D973-8116-4A4E-A8B9-1CD5C574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Mortgage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61BAB6-58BD-4768-B84D-039E0A68E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70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E8059333-79E9-46EB-9FF6-1247C36536D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69316" y="404813"/>
            <a:ext cx="4719367" cy="5772150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22949F9C-F3B0-4A59-BE09-FAC74E3579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583356"/>
            <a:ext cx="5181600" cy="5415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045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able&#10;&#10;Description automatically generated">
            <a:extLst>
              <a:ext uri="{FF2B5EF4-FFF2-40B4-BE49-F238E27FC236}">
                <a16:creationId xmlns:a16="http://schemas.microsoft.com/office/drawing/2014/main" id="{253B1FE6-49EC-488F-9D2C-60078AE287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41083"/>
            <a:ext cx="10515600" cy="4775835"/>
          </a:xfrm>
        </p:spPr>
      </p:pic>
    </p:spTree>
    <p:extLst>
      <p:ext uri="{BB962C8B-B14F-4D97-AF65-F5344CB8AC3E}">
        <p14:creationId xmlns:p14="http://schemas.microsoft.com/office/powerpoint/2010/main" val="21358087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9065BBFA-3A1F-4906-B93C-00FE2E5A44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0385" y="484188"/>
            <a:ext cx="6871229" cy="5889625"/>
          </a:xfrm>
        </p:spPr>
      </p:pic>
    </p:spTree>
    <p:extLst>
      <p:ext uri="{BB962C8B-B14F-4D97-AF65-F5344CB8AC3E}">
        <p14:creationId xmlns:p14="http://schemas.microsoft.com/office/powerpoint/2010/main" val="356440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67ED89C-2FF2-47E5-928C-24E28498A0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1187" y="484188"/>
            <a:ext cx="5889625" cy="588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729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6F534077-55E0-4940-915B-4CBA7607F4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300" y="484188"/>
            <a:ext cx="9423400" cy="5889625"/>
          </a:xfrm>
        </p:spPr>
      </p:pic>
    </p:spTree>
    <p:extLst>
      <p:ext uri="{BB962C8B-B14F-4D97-AF65-F5344CB8AC3E}">
        <p14:creationId xmlns:p14="http://schemas.microsoft.com/office/powerpoint/2010/main" val="17901432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year-over-year % change in  purchase mortgage applications">
            <a:extLst>
              <a:ext uri="{FF2B5EF4-FFF2-40B4-BE49-F238E27FC236}">
                <a16:creationId xmlns:a16="http://schemas.microsoft.com/office/drawing/2014/main" id="{5ADB7808-E578-4D6F-A904-75549A95E3B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954742"/>
            <a:ext cx="10515600" cy="4948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17308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small multiple US purchase mortgage applications">
            <a:extLst>
              <a:ext uri="{FF2B5EF4-FFF2-40B4-BE49-F238E27FC236}">
                <a16:creationId xmlns:a16="http://schemas.microsoft.com/office/drawing/2014/main" id="{A045DF29-320A-44B1-A1EB-E00F7A0994F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984" y="484188"/>
            <a:ext cx="7362031" cy="588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23671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7CED0A71-79A4-48EF-8DB9-ECA299410E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92200"/>
            <a:ext cx="10515600" cy="4673600"/>
          </a:xfrm>
        </p:spPr>
      </p:pic>
    </p:spTree>
    <p:extLst>
      <p:ext uri="{BB962C8B-B14F-4D97-AF65-F5344CB8AC3E}">
        <p14:creationId xmlns:p14="http://schemas.microsoft.com/office/powerpoint/2010/main" val="9169326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4F4D36D-0FAE-4D8E-8AE6-7A9CA66DFA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075" y="1581150"/>
            <a:ext cx="5657850" cy="3695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F7ABD3D-F15D-4027-ABD3-DAFF027312E1}"/>
              </a:ext>
            </a:extLst>
          </p:cNvPr>
          <p:cNvSpPr/>
          <p:nvPr/>
        </p:nvSpPr>
        <p:spPr>
          <a:xfrm>
            <a:off x="3326637" y="735459"/>
            <a:ext cx="5456312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rgbClr val="14171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can be [charted] at all can be [charted] clearly; and whereof one cannot [chart] thereof one must be silent.</a:t>
            </a:r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04F050-8F08-4888-B1D7-95242BD3AE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957" y="954934"/>
            <a:ext cx="5657578" cy="4560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7335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FC58C49C-0CDC-4895-9EC5-8C5A462E6F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92200"/>
            <a:ext cx="10515600" cy="4673600"/>
          </a:xfrm>
        </p:spPr>
      </p:pic>
    </p:spTree>
    <p:extLst>
      <p:ext uri="{BB962C8B-B14F-4D97-AF65-F5344CB8AC3E}">
        <p14:creationId xmlns:p14="http://schemas.microsoft.com/office/powerpoint/2010/main" val="23519576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1F5293BA-1047-42AA-BA4D-3BC90A1C4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1" y="1142996"/>
            <a:ext cx="8229617" cy="4572009"/>
          </a:xfrm>
        </p:spPr>
      </p:pic>
    </p:spTree>
    <p:extLst>
      <p:ext uri="{BB962C8B-B14F-4D97-AF65-F5344CB8AC3E}">
        <p14:creationId xmlns:p14="http://schemas.microsoft.com/office/powerpoint/2010/main" val="2499817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icture containing bar chart&#10;&#10;Description automatically generated">
            <a:extLst>
              <a:ext uri="{FF2B5EF4-FFF2-40B4-BE49-F238E27FC236}">
                <a16:creationId xmlns:a16="http://schemas.microsoft.com/office/drawing/2014/main" id="{43848112-CAB6-43F7-9987-96D2FF42B0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2792" y="484188"/>
            <a:ext cx="3926416" cy="5889625"/>
          </a:xfrm>
        </p:spPr>
      </p:pic>
    </p:spTree>
    <p:extLst>
      <p:ext uri="{BB962C8B-B14F-4D97-AF65-F5344CB8AC3E}">
        <p14:creationId xmlns:p14="http://schemas.microsoft.com/office/powerpoint/2010/main" val="2340183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2A19EDCD-EE4C-4919-99A5-0F3AC83D2D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187" y="484188"/>
            <a:ext cx="5889625" cy="5889625"/>
          </a:xfrm>
        </p:spPr>
      </p:pic>
    </p:spTree>
    <p:extLst>
      <p:ext uri="{BB962C8B-B14F-4D97-AF65-F5344CB8AC3E}">
        <p14:creationId xmlns:p14="http://schemas.microsoft.com/office/powerpoint/2010/main" val="34781446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8BC8DAE-B034-4ECB-99FA-90DA13778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Housing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C3EC92-99EE-4458-8FDA-FAFB739596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07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 descr="Chart, line chart&#10;&#10;Description automatically generated">
            <a:extLst>
              <a:ext uri="{FF2B5EF4-FFF2-40B4-BE49-F238E27FC236}">
                <a16:creationId xmlns:a16="http://schemas.microsoft.com/office/drawing/2014/main" id="{0085CB19-3DD6-4731-B026-F3509D3520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00100"/>
            <a:ext cx="10515600" cy="5257800"/>
          </a:xfrm>
        </p:spPr>
      </p:pic>
    </p:spTree>
    <p:extLst>
      <p:ext uri="{BB962C8B-B14F-4D97-AF65-F5344CB8AC3E}">
        <p14:creationId xmlns:p14="http://schemas.microsoft.com/office/powerpoint/2010/main" val="3350058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0C42F4DD-253B-44D8-A55E-956C913CFA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00100"/>
            <a:ext cx="10515600" cy="5257800"/>
          </a:xfrm>
        </p:spPr>
      </p:pic>
    </p:spTree>
    <p:extLst>
      <p:ext uri="{BB962C8B-B14F-4D97-AF65-F5344CB8AC3E}">
        <p14:creationId xmlns:p14="http://schemas.microsoft.com/office/powerpoint/2010/main" val="9754056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hart, line chart&#10;&#10;Description automatically generated">
            <a:extLst>
              <a:ext uri="{FF2B5EF4-FFF2-40B4-BE49-F238E27FC236}">
                <a16:creationId xmlns:a16="http://schemas.microsoft.com/office/drawing/2014/main" id="{70FC1C49-4D6A-4FDF-8009-68FEE11E82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781" y="484188"/>
            <a:ext cx="8834437" cy="5889625"/>
          </a:xfrm>
        </p:spPr>
      </p:pic>
    </p:spTree>
    <p:extLst>
      <p:ext uri="{BB962C8B-B14F-4D97-AF65-F5344CB8AC3E}">
        <p14:creationId xmlns:p14="http://schemas.microsoft.com/office/powerpoint/2010/main" val="23038773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hart&#10;&#10;Description automatically generated">
            <a:extLst>
              <a:ext uri="{FF2B5EF4-FFF2-40B4-BE49-F238E27FC236}">
                <a16:creationId xmlns:a16="http://schemas.microsoft.com/office/drawing/2014/main" id="{3C187763-13DF-4F75-B2EA-FEC808327F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5590" y="484188"/>
            <a:ext cx="4580819" cy="5889625"/>
          </a:xfrm>
        </p:spPr>
      </p:pic>
    </p:spTree>
    <p:extLst>
      <p:ext uri="{BB962C8B-B14F-4D97-AF65-F5344CB8AC3E}">
        <p14:creationId xmlns:p14="http://schemas.microsoft.com/office/powerpoint/2010/main" val="622124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C530553F-BEBE-4477-8499-BA69784226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41083"/>
            <a:ext cx="10515600" cy="4775835"/>
          </a:xfrm>
        </p:spPr>
      </p:pic>
    </p:spTree>
    <p:extLst>
      <p:ext uri="{BB962C8B-B14F-4D97-AF65-F5344CB8AC3E}">
        <p14:creationId xmlns:p14="http://schemas.microsoft.com/office/powerpoint/2010/main" val="1908265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B8D973-8116-4A4E-A8B9-1CD5C5746C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Labor Market Data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461BAB6-58BD-4768-B84D-039E0A68E9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594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US State House Price growth">
            <a:extLst>
              <a:ext uri="{FF2B5EF4-FFF2-40B4-BE49-F238E27FC236}">
                <a16:creationId xmlns:a16="http://schemas.microsoft.com/office/drawing/2014/main" id="{D18B4501-5679-48AE-B6DF-AAF54D93ACE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578" y="484188"/>
            <a:ext cx="10306843" cy="588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43608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US State House Price growth">
            <a:extLst>
              <a:ext uri="{FF2B5EF4-FFF2-40B4-BE49-F238E27FC236}">
                <a16:creationId xmlns:a16="http://schemas.microsoft.com/office/drawing/2014/main" id="{D003B0AF-DBE4-4280-906F-D5C6985AF51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187" y="484188"/>
            <a:ext cx="5889625" cy="5889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2696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US State House Price growth">
            <a:extLst>
              <a:ext uri="{FF2B5EF4-FFF2-40B4-BE49-F238E27FC236}">
                <a16:creationId xmlns:a16="http://schemas.microsoft.com/office/drawing/2014/main" id="{3E9A551B-C6E6-456F-9B9C-EAE87049130C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00088"/>
            <a:ext cx="51816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US State House Price growth">
            <a:extLst>
              <a:ext uri="{FF2B5EF4-FFF2-40B4-BE49-F238E27FC236}">
                <a16:creationId xmlns:a16="http://schemas.microsoft.com/office/drawing/2014/main" id="{474C975D-DCF3-4FC7-ADEB-5C82F87E7E57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700088"/>
            <a:ext cx="5181600" cy="518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82388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921F8B5-517C-4C4D-84BF-B0EF18DA2B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839" y="484188"/>
            <a:ext cx="4358322" cy="5889625"/>
          </a:xfrm>
        </p:spPr>
      </p:pic>
    </p:spTree>
    <p:extLst>
      <p:ext uri="{BB962C8B-B14F-4D97-AF65-F5344CB8AC3E}">
        <p14:creationId xmlns:p14="http://schemas.microsoft.com/office/powerpoint/2010/main" val="26517729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0D114BB-6E93-4F1D-975C-C4EA27959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750" y="1047750"/>
            <a:ext cx="7048500" cy="4762500"/>
          </a:xfrm>
        </p:spPr>
      </p:pic>
    </p:spTree>
    <p:extLst>
      <p:ext uri="{BB962C8B-B14F-4D97-AF65-F5344CB8AC3E}">
        <p14:creationId xmlns:p14="http://schemas.microsoft.com/office/powerpoint/2010/main" val="15858897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9183430-3239-4A7F-BBA3-0D5377100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D2DB036-8458-40FE-AA21-D0540C2573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7922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rt, scatter chart&#10;&#10;Description automatically generated">
            <a:extLst>
              <a:ext uri="{FF2B5EF4-FFF2-40B4-BE49-F238E27FC236}">
                <a16:creationId xmlns:a16="http://schemas.microsoft.com/office/drawing/2014/main" id="{A2B63268-F5A3-470B-B009-2D580B51ED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781" y="484188"/>
            <a:ext cx="8834437" cy="5889625"/>
          </a:xfrm>
        </p:spPr>
      </p:pic>
    </p:spTree>
    <p:extLst>
      <p:ext uri="{BB962C8B-B14F-4D97-AF65-F5344CB8AC3E}">
        <p14:creationId xmlns:p14="http://schemas.microsoft.com/office/powerpoint/2010/main" val="15352287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hart, bar chart&#10;&#10;Description automatically generated">
            <a:extLst>
              <a:ext uri="{FF2B5EF4-FFF2-40B4-BE49-F238E27FC236}">
                <a16:creationId xmlns:a16="http://schemas.microsoft.com/office/drawing/2014/main" id="{50EFE238-89B7-4396-870C-FA21304E93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8781" y="484188"/>
            <a:ext cx="8834437" cy="5889625"/>
          </a:xfrm>
        </p:spPr>
      </p:pic>
    </p:spTree>
    <p:extLst>
      <p:ext uri="{BB962C8B-B14F-4D97-AF65-F5344CB8AC3E}">
        <p14:creationId xmlns:p14="http://schemas.microsoft.com/office/powerpoint/2010/main" val="27009600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hart, bar chart&#10;&#10;Description automatically generated">
            <a:extLst>
              <a:ext uri="{FF2B5EF4-FFF2-40B4-BE49-F238E27FC236}">
                <a16:creationId xmlns:a16="http://schemas.microsoft.com/office/drawing/2014/main" id="{80441114-3D50-4C68-B278-F4C5F5C0AB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187" y="484188"/>
            <a:ext cx="5889625" cy="5889625"/>
          </a:xfrm>
        </p:spPr>
      </p:pic>
    </p:spTree>
    <p:extLst>
      <p:ext uri="{BB962C8B-B14F-4D97-AF65-F5344CB8AC3E}">
        <p14:creationId xmlns:p14="http://schemas.microsoft.com/office/powerpoint/2010/main" val="9254870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Chart&#10;&#10;Description automatically generated">
            <a:extLst>
              <a:ext uri="{FF2B5EF4-FFF2-40B4-BE49-F238E27FC236}">
                <a16:creationId xmlns:a16="http://schemas.microsoft.com/office/drawing/2014/main" id="{12A1BFBB-3839-4F7B-85D9-96152C8E7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984" y="484188"/>
            <a:ext cx="7362031" cy="5889625"/>
          </a:xfrm>
        </p:spPr>
      </p:pic>
    </p:spTree>
    <p:extLst>
      <p:ext uri="{BB962C8B-B14F-4D97-AF65-F5344CB8AC3E}">
        <p14:creationId xmlns:p14="http://schemas.microsoft.com/office/powerpoint/2010/main" val="15728167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hart: cumulative job gains/losses in expansions and recessions">
            <a:extLst>
              <a:ext uri="{FF2B5EF4-FFF2-40B4-BE49-F238E27FC236}">
                <a16:creationId xmlns:a16="http://schemas.microsoft.com/office/drawing/2014/main" id="{F3F16B35-BD7F-4CBA-91DD-75E093F83C5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00100"/>
            <a:ext cx="10515600" cy="52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86767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1E5D90-C6CA-439D-9E62-2022BF146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more information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61C9BD-C244-4A5A-8704-AD83249046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81778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1AB0E28-B95A-489A-8E46-2183C4307E2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220774" y="813177"/>
            <a:ext cx="7054850" cy="56711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660EA3D-1107-4B38-8931-1335BABF15C3}"/>
              </a:ext>
            </a:extLst>
          </p:cNvPr>
          <p:cNvSpPr/>
          <p:nvPr/>
        </p:nvSpPr>
        <p:spPr>
          <a:xfrm>
            <a:off x="422535" y="849269"/>
            <a:ext cx="34509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An excellent resource: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r>
              <a:rPr lang="en-US" u="sng" dirty="0">
                <a:solidFill>
                  <a:srgbClr val="0563C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https://clauswilke.com/dataviz/</a:t>
            </a:r>
            <a:r>
              <a:rPr lang="en-US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09285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E245AE1-825F-4E12-B0A6-F8A20DC8FF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902" y="1307340"/>
            <a:ext cx="8793311" cy="505321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B2B7FB-F9D2-4F70-AC6F-C1D0ADBB5C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5847" y="215974"/>
            <a:ext cx="2465410" cy="4041656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B26CD57-205C-4160-ABE1-E1D5C48C93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5847" y="4257630"/>
            <a:ext cx="2673251" cy="239050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5C644D-D57A-4F70-B5C0-915D6CA64C1F}"/>
              </a:ext>
            </a:extLst>
          </p:cNvPr>
          <p:cNvSpPr txBox="1"/>
          <p:nvPr/>
        </p:nvSpPr>
        <p:spPr>
          <a:xfrm>
            <a:off x="292902" y="523637"/>
            <a:ext cx="855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reproducible R code at lenkiefer.com, or follow me on Twitter and LinkedIn </a:t>
            </a:r>
          </a:p>
        </p:txBody>
      </p:sp>
    </p:spTree>
    <p:extLst>
      <p:ext uri="{BB962C8B-B14F-4D97-AF65-F5344CB8AC3E}">
        <p14:creationId xmlns:p14="http://schemas.microsoft.com/office/powerpoint/2010/main" val="966334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82AC029-7ACB-4EE1-B4FB-45773214652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700088"/>
            <a:ext cx="5181600" cy="5181600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E3BB8A0-2890-43ED-9EC5-72B4DD1D954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700088"/>
            <a:ext cx="51816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860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F784588-3A56-4786-BCE1-44E5B9BC7A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750" y="484188"/>
            <a:ext cx="10096500" cy="588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533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BF86530B-315A-4E6C-9FF1-556AE550FA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750" y="484188"/>
            <a:ext cx="10096500" cy="588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991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CE7ED42-0700-4FD7-B6B0-F787B70F63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750" y="484188"/>
            <a:ext cx="10096500" cy="588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1381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8B46FB6-6353-4083-B62A-D371C1845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508000"/>
            <a:ext cx="10515600" cy="584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6730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2697</TotalTime>
  <Words>79</Words>
  <Application>Microsoft Office PowerPoint</Application>
  <PresentationFormat>Widescreen</PresentationFormat>
  <Paragraphs>12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Theme</vt:lpstr>
      <vt:lpstr>Data Visualization</vt:lpstr>
      <vt:lpstr>PowerPoint Presentation</vt:lpstr>
      <vt:lpstr>Visualizing Labor Market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Visualizing Mortgage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Visualizing Housing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Visualizing Text</vt:lpstr>
      <vt:lpstr>PowerPoint Presentation</vt:lpstr>
      <vt:lpstr>PowerPoint Presentation</vt:lpstr>
      <vt:lpstr>PowerPoint Presentation</vt:lpstr>
      <vt:lpstr>PowerPoint Presentation</vt:lpstr>
      <vt:lpstr>Get more information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Kiefer, Leonard Carl</dc:creator>
  <cp:lastModifiedBy>Leonard Kiefer</cp:lastModifiedBy>
  <cp:revision>15</cp:revision>
  <dcterms:created xsi:type="dcterms:W3CDTF">2020-12-11T14:44:15Z</dcterms:created>
  <dcterms:modified xsi:type="dcterms:W3CDTF">2020-12-15T21:14:15Z</dcterms:modified>
</cp:coreProperties>
</file>